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5" r:id="rId5"/>
    <p:sldId id="306" r:id="rId6"/>
    <p:sldId id="307" r:id="rId7"/>
    <p:sldId id="313" r:id="rId8"/>
    <p:sldId id="315" r:id="rId9"/>
    <p:sldId id="314" r:id="rId10"/>
    <p:sldId id="317" r:id="rId11"/>
    <p:sldId id="318" r:id="rId12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945"/>
    <a:srgbClr val="A9D7D9"/>
    <a:srgbClr val="93D3D9"/>
    <a:srgbClr val="AAD6FF"/>
    <a:srgbClr val="B2C8CD"/>
    <a:srgbClr val="CCD8D6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879" autoAdjust="0"/>
  </p:normalViewPr>
  <p:slideViewPr>
    <p:cSldViewPr snapToGrid="0">
      <p:cViewPr>
        <p:scale>
          <a:sx n="50" d="100"/>
          <a:sy n="50" d="100"/>
        </p:scale>
        <p:origin x="234" y="1308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09.04.2024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09.04.2024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0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7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9148" y="2873550"/>
            <a:ext cx="6013704" cy="964487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3600" dirty="0">
                <a:solidFill>
                  <a:schemeClr val="tx1"/>
                </a:solidFill>
              </a:rPr>
              <a:t>Досрочное назначение пенсии педагогическим работникам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384" y="4553712"/>
            <a:ext cx="3849116" cy="1088136"/>
          </a:xfrm>
        </p:spPr>
        <p:txBody>
          <a:bodyPr rtlCol="0">
            <a:normAutofit fontScale="92500" lnSpcReduction="20000"/>
          </a:bodyPr>
          <a:lstStyle>
            <a:defPPr>
              <a:defRPr lang="ru-MO"/>
            </a:defPPr>
          </a:lstStyle>
          <a:p>
            <a:pPr rtl="0"/>
            <a:r>
              <a:rPr lang="ru-RU" b="1" dirty="0"/>
              <a:t>правовой инспектор труда</a:t>
            </a:r>
          </a:p>
          <a:p>
            <a:pPr rtl="0"/>
            <a:r>
              <a:rPr lang="ru-RU" b="1" dirty="0" err="1"/>
              <a:t>Пендюрина</a:t>
            </a:r>
            <a:r>
              <a:rPr lang="ru-RU" b="1" dirty="0"/>
              <a:t> Ирина Сергеевна</a:t>
            </a:r>
          </a:p>
          <a:p>
            <a:pPr rtl="0"/>
            <a:r>
              <a:rPr lang="ru-RU" b="1" dirty="0"/>
              <a:t>22-08-58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297F06-3AE8-3D2B-297E-B28793873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237" y="-678227"/>
            <a:ext cx="4224337" cy="33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5DADB6-6649-78B1-1056-451FFB0D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983" y="279034"/>
            <a:ext cx="1574401" cy="15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C764E-F815-E3DB-7368-15352546F7A2}"/>
              </a:ext>
            </a:extLst>
          </p:cNvPr>
          <p:cNvSpPr txBox="1"/>
          <p:nvPr/>
        </p:nvSpPr>
        <p:spPr>
          <a:xfrm>
            <a:off x="1625600" y="1397675"/>
            <a:ext cx="89027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Педагоги имеют право на досрочное назначение страховой пенсии по старости. Уйти на заслуженный отдых раньше общеустановленного пенсионного возраста они могут, если одновременно выполняются два условия: </a:t>
            </a:r>
            <a:r>
              <a:rPr lang="ru-RU" b="1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работа в определённых должностях и учреждениях для детей </a:t>
            </a:r>
            <a:r>
              <a:rPr lang="ru-RU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и </a:t>
            </a:r>
            <a:r>
              <a:rPr lang="ru-RU" b="1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наличие стажа на такой работе не менее 25 лет.</a:t>
            </a:r>
          </a:p>
          <a:p>
            <a:pPr algn="ctr"/>
            <a:endParaRPr lang="ru-RU" b="1" dirty="0">
              <a:solidFill>
                <a:srgbClr val="212121"/>
              </a:solidFill>
              <a:latin typeface="Open Sans" panose="020B0606030504020204" pitchFamily="34" charset="0"/>
            </a:endParaRPr>
          </a:p>
          <a:p>
            <a:pPr algn="ctr"/>
            <a:r>
              <a:rPr lang="ru-RU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Начиная с 2019 года, выход на пенсию педагогических работников определяется с учётом переходного периода. Так, назначение пенсии постепенно переносится с момента выработки специального стажа. Период такого переноса постепенно увеличивается, как и общеустановленный возраст выхода на пенсию, в общей сложности на пять лет к 2023 году.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/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6F3CD5E7-B437-5CCC-387D-9634CFDC1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73844"/>
              </p:ext>
            </p:extLst>
          </p:nvPr>
        </p:nvGraphicFramePr>
        <p:xfrm>
          <a:off x="2416175" y="2385854"/>
          <a:ext cx="7562850" cy="3169920"/>
        </p:xfrm>
        <a:graphic>
          <a:graphicData uri="http://schemas.openxmlformats.org/drawingml/2006/table">
            <a:tbl>
              <a:tblPr/>
              <a:tblGrid>
                <a:gridCol w="3762804">
                  <a:extLst>
                    <a:ext uri="{9D8B030D-6E8A-4147-A177-3AD203B41FA5}">
                      <a16:colId xmlns:a16="http://schemas.microsoft.com/office/drawing/2014/main" val="818844587"/>
                    </a:ext>
                  </a:extLst>
                </a:gridCol>
                <a:gridCol w="3800046">
                  <a:extLst>
                    <a:ext uri="{9D8B030D-6E8A-4147-A177-3AD203B41FA5}">
                      <a16:colId xmlns:a16="http://schemas.microsoft.com/office/drawing/2014/main" val="15948362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Год выработки стажа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Год выхода на пенсию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4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1 полугодие 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2 полугодие 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53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</a:rPr>
                        <a:t>2 полугодие 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</a:rPr>
                        <a:t>1 полугодие 2020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143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</a:rPr>
                        <a:t>1 полугодие 2020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</a:rPr>
                        <a:t>2 полугодие 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731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</a:rPr>
                        <a:t>2 полугодие 2020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1 полугодие 2022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689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</a:rPr>
                        <a:t>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</a:rPr>
                        <a:t>2024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96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</a:rPr>
                        <a:t>2022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</a:rPr>
                        <a:t>2026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909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</a:rPr>
                        <a:t>2023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2028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00259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38F0D862-97F9-6691-4B22-D064F8098328}"/>
              </a:ext>
            </a:extLst>
          </p:cNvPr>
          <p:cNvSpPr txBox="1"/>
          <p:nvPr/>
        </p:nvSpPr>
        <p:spPr>
          <a:xfrm>
            <a:off x="1295400" y="248126"/>
            <a:ext cx="9601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effectLst/>
              </a:rPr>
              <a:t>В соответствии с Законом </a:t>
            </a:r>
            <a:r>
              <a:rPr lang="ru-RU" sz="2400" b="1" dirty="0"/>
              <a:t>№</a:t>
            </a:r>
            <a:r>
              <a:rPr lang="ru-RU" sz="2400" b="1" i="0" dirty="0">
                <a:effectLst/>
              </a:rPr>
              <a:t>350-ФЗ от 03.10.2018 г. возможность стать пенсионером по старости педагогическим работникам, будет отложена на 5 лет поступательно в течение пяти лет.</a:t>
            </a:r>
          </a:p>
          <a:p>
            <a:pPr algn="ctr"/>
            <a:r>
              <a:rPr lang="ru-RU" sz="2400" b="1" dirty="0"/>
              <a:t>2019 г. + 6 месяцев, 2020 г. + 18 месяцев (1,5 года), 2021 г. + 3 года, </a:t>
            </a:r>
          </a:p>
          <a:p>
            <a:pPr algn="ctr"/>
            <a:r>
              <a:rPr lang="ru-RU" sz="2400" b="1" dirty="0"/>
              <a:t>2022 + 4 года, 2023 + 5 лет</a:t>
            </a:r>
          </a:p>
        </p:txBody>
      </p:sp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r>
              <a:rPr lang="ru-RU" sz="3600" b="1" i="0" dirty="0">
                <a:solidFill>
                  <a:srgbClr val="4F5945"/>
                </a:solidFill>
                <a:effectLst/>
                <a:cs typeface="Times New Roman" panose="02020603050405020304" pitchFamily="18" charset="0"/>
              </a:rPr>
              <a:t>О включении периодов повышения квалификации в льготный стаж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392" y="6330950"/>
            <a:ext cx="11722608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1800" b="1" dirty="0"/>
              <a:t>*п. </a:t>
            </a:r>
            <a:r>
              <a:rPr lang="ru-RU" sz="1800" b="1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3</a:t>
            </a:r>
            <a:r>
              <a:rPr lang="ru-RU" sz="1800" b="1" i="0" baseline="3000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 1</a:t>
            </a:r>
            <a:r>
              <a:rPr lang="ru-RU" sz="1800" b="1" baseline="30000" dirty="0">
                <a:solidFill>
                  <a:srgbClr val="464C55"/>
                </a:solidFill>
                <a:latin typeface="PT Serif" panose="020A0603040505020204" pitchFamily="18" charset="-52"/>
              </a:rPr>
              <a:t> </a:t>
            </a:r>
            <a:r>
              <a:rPr lang="ru-RU" sz="1800" b="1" dirty="0"/>
              <a:t>Постановления Правительства Российской Федерации от 4 марта 2021 г. №322 «О внесении изменения в постановление Правительства Российской Федерации от 16 июля 2014 г. №665»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4</a:t>
            </a:fld>
            <a:endParaRPr lang="ru-RU"/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F602ED75-255D-E51A-D80C-87291FAB2939}"/>
              </a:ext>
            </a:extLst>
          </p:cNvPr>
          <p:cNvSpPr txBox="1"/>
          <p:nvPr/>
        </p:nvSpPr>
        <p:spPr>
          <a:xfrm>
            <a:off x="839789" y="2014061"/>
            <a:ext cx="10515599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В стаж на соответствующих видах работ включаются периоды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профессионального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обучения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дополнительного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профессионального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образования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работников</a:t>
            </a:r>
            <a:r>
              <a:rPr sz="2000" b="1" spc="-15" dirty="0">
                <a:latin typeface="Times New Roman"/>
                <a:cs typeface="Times New Roman"/>
              </a:rPr>
              <a:t>, </a:t>
            </a:r>
            <a:r>
              <a:rPr sz="2000" b="1" spc="-25" dirty="0">
                <a:latin typeface="Times New Roman"/>
                <a:cs typeface="Times New Roman"/>
              </a:rPr>
              <a:t>которые </a:t>
            </a:r>
            <a:r>
              <a:rPr sz="2000" b="1" spc="-5" dirty="0">
                <a:latin typeface="Times New Roman"/>
                <a:cs typeface="Times New Roman"/>
              </a:rPr>
              <a:t>являются </a:t>
            </a:r>
            <a:r>
              <a:rPr sz="2000" b="1" spc="-15" dirty="0">
                <a:latin typeface="Times New Roman"/>
                <a:cs typeface="Times New Roman"/>
              </a:rPr>
              <a:t>условием </a:t>
            </a:r>
            <a:r>
              <a:rPr sz="2000" b="1" spc="-10" dirty="0">
                <a:latin typeface="Times New Roman"/>
                <a:cs typeface="Times New Roman"/>
              </a:rPr>
              <a:t>выполнения </a:t>
            </a:r>
            <a:r>
              <a:rPr sz="2000" b="1" spc="-5" dirty="0">
                <a:latin typeface="Times New Roman"/>
                <a:cs typeface="Times New Roman"/>
              </a:rPr>
              <a:t> работниками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определенных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видов</a:t>
            </a:r>
            <a:r>
              <a:rPr sz="2000" b="1" dirty="0">
                <a:latin typeface="Times New Roman"/>
                <a:cs typeface="Times New Roman"/>
              </a:rPr>
              <a:t> деятельности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4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обязанность </a:t>
            </a:r>
            <a:r>
              <a:rPr sz="2000" b="1" spc="-43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проведения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которых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возложена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на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работодателя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случаях,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предусмотренных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федеральными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законами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иными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нормативными </a:t>
            </a:r>
            <a:r>
              <a:rPr sz="2000" b="1" spc="-5" dirty="0">
                <a:latin typeface="Times New Roman"/>
                <a:cs typeface="Times New Roman"/>
              </a:rPr>
              <a:t> правовыми актами </a:t>
            </a:r>
            <a:r>
              <a:rPr sz="2000" b="1" spc="-15" dirty="0">
                <a:latin typeface="Times New Roman"/>
                <a:cs typeface="Times New Roman"/>
              </a:rPr>
              <a:t>Российской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Федерации,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0" dirty="0">
                <a:latin typeface="Times New Roman"/>
                <a:cs typeface="Times New Roman"/>
              </a:rPr>
              <a:t>течение </a:t>
            </a:r>
            <a:r>
              <a:rPr sz="2000" b="1" spc="-25" dirty="0">
                <a:latin typeface="Times New Roman"/>
                <a:cs typeface="Times New Roman"/>
              </a:rPr>
              <a:t>которых</a:t>
            </a:r>
            <a:r>
              <a:rPr sz="2000" b="1" spc="4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работник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выполнял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работу</a:t>
            </a:r>
            <a:r>
              <a:rPr sz="2000" b="1" spc="-15" dirty="0">
                <a:latin typeface="Times New Roman"/>
                <a:cs typeface="Times New Roman"/>
              </a:rPr>
              <a:t>, </a:t>
            </a:r>
            <a:r>
              <a:rPr sz="2000" b="1" spc="-5" dirty="0">
                <a:latin typeface="Times New Roman"/>
                <a:cs typeface="Times New Roman"/>
              </a:rPr>
              <a:t>но за ним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5" dirty="0">
                <a:latin typeface="Times New Roman"/>
                <a:cs typeface="Times New Roman"/>
              </a:rPr>
              <a:t>соответствии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-30" dirty="0">
                <a:latin typeface="Times New Roman"/>
                <a:cs typeface="Times New Roman"/>
              </a:rPr>
              <a:t>Трудовым кодексом 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Российской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Федерации</a:t>
            </a:r>
            <a:r>
              <a:rPr sz="2000" b="1" dirty="0">
                <a:latin typeface="Times New Roman"/>
                <a:cs typeface="Times New Roman"/>
              </a:rPr>
              <a:t> 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иными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нормативными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правовыми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актами,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содержащими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нормы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трудового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права,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а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также</a:t>
            </a:r>
            <a:r>
              <a:rPr sz="2000" b="1" spc="44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законодательными</a:t>
            </a:r>
            <a:r>
              <a:rPr sz="2000" b="1" spc="4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иными </a:t>
            </a:r>
            <a:r>
              <a:rPr sz="2000" b="1" spc="-10" dirty="0">
                <a:latin typeface="Times New Roman"/>
                <a:cs typeface="Times New Roman"/>
              </a:rPr>
              <a:t>нормативными </a:t>
            </a:r>
            <a:r>
              <a:rPr sz="2000" b="1" spc="-5" dirty="0">
                <a:latin typeface="Times New Roman"/>
                <a:cs typeface="Times New Roman"/>
              </a:rPr>
              <a:t>правовыми актами СССР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40" dirty="0">
                <a:latin typeface="Times New Roman"/>
                <a:cs typeface="Times New Roman"/>
              </a:rPr>
              <a:t>РСФСР, </a:t>
            </a:r>
            <a:r>
              <a:rPr sz="2000" b="1" spc="-10" dirty="0">
                <a:latin typeface="Times New Roman"/>
                <a:cs typeface="Times New Roman"/>
              </a:rPr>
              <a:t>действующими </a:t>
            </a:r>
            <a:r>
              <a:rPr sz="2000" b="1" spc="-43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 части, </a:t>
            </a:r>
            <a:r>
              <a:rPr sz="2000" b="1" spc="-5" dirty="0">
                <a:latin typeface="Times New Roman"/>
                <a:cs typeface="Times New Roman"/>
              </a:rPr>
              <a:t>не </a:t>
            </a:r>
            <a:r>
              <a:rPr sz="2000" b="1" spc="-10" dirty="0">
                <a:latin typeface="Times New Roman"/>
                <a:cs typeface="Times New Roman"/>
              </a:rPr>
              <a:t>противоречащей </a:t>
            </a:r>
            <a:r>
              <a:rPr sz="2000" b="1" spc="-35" dirty="0">
                <a:latin typeface="Times New Roman"/>
                <a:cs typeface="Times New Roman"/>
              </a:rPr>
              <a:t>Трудовому </a:t>
            </a:r>
            <a:r>
              <a:rPr sz="2000" b="1" spc="-40" dirty="0">
                <a:latin typeface="Times New Roman"/>
                <a:cs typeface="Times New Roman"/>
              </a:rPr>
              <a:t>кодексу </a:t>
            </a:r>
            <a:r>
              <a:rPr sz="2000" b="1" spc="-15" dirty="0">
                <a:latin typeface="Times New Roman"/>
                <a:cs typeface="Times New Roman"/>
              </a:rPr>
              <a:t>Российской </a:t>
            </a:r>
            <a:r>
              <a:rPr sz="2000" b="1" spc="-5" dirty="0">
                <a:latin typeface="Times New Roman"/>
                <a:cs typeface="Times New Roman"/>
              </a:rPr>
              <a:t>Федерации,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сохранялось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место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работы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(должность),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средняя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заработная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плата</a:t>
            </a:r>
            <a:r>
              <a:rPr sz="20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него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осуществлялась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уплата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страховых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взносов</a:t>
            </a:r>
            <a:r>
              <a:rPr sz="2000" b="1" spc="-10" dirty="0">
                <a:solidFill>
                  <a:srgbClr val="E75C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на 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обязательное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пенсионное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страхование.</a:t>
            </a:r>
            <a:endParaRPr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58655-FCF2-1844-8852-DD3A754C5B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AAB2B-CC7D-1E1A-07C8-7A7033856504}"/>
              </a:ext>
            </a:extLst>
          </p:cNvPr>
          <p:cNvSpPr txBox="1"/>
          <p:nvPr/>
        </p:nvSpPr>
        <p:spPr>
          <a:xfrm>
            <a:off x="492369" y="3733800"/>
            <a:ext cx="113357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Приказом Министерства труда и социальной защиты РФ от 21 ноября 2023 г. №819н "Об установлении тождества наименования должности «инструктор по физической культуре» (в дошкольном образовательном учреждении) наименованию должности «воспитатель»» установлено по согласованию с Фондом пенсионного и социального страхования Российской Федерации тождество наименования должности «инструктор по физической культуре» (в дошкольном образовательном учреждении) наименованию должности «воспитатель».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1BA822-9E06-5176-9B73-825ED6C56973}"/>
              </a:ext>
            </a:extLst>
          </p:cNvPr>
          <p:cNvSpPr txBox="1"/>
          <p:nvPr/>
        </p:nvSpPr>
        <p:spPr>
          <a:xfrm>
            <a:off x="5248538" y="751344"/>
            <a:ext cx="64564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Устранен пробел в пенсионном </a:t>
            </a:r>
          </a:p>
          <a:p>
            <a:pPr algn="r"/>
            <a:r>
              <a:rPr lang="ru-RU" sz="2400" b="1" dirty="0"/>
              <a:t>законодательстве, который не позволяя инструкторам по физической культуре пользоваться правом на досрочную пенсию. Теперь уравнены в правах на досрочную пенсию воспитатели и инструкторы по физической культуре, которые работают в детских садах. </a:t>
            </a:r>
            <a:endParaRPr lang="ru-RU" sz="2400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921A32EC-5A76-99B3-7AF7-DCF1C901A1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DA64AF03-D633-9334-CE9B-2E0C71D4EC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60658F-6D0E-C2B1-1DA6-3AE322764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67" y="468165"/>
            <a:ext cx="3878385" cy="32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2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7728E-A5A0-0D21-B255-B8A8CB0A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30" y="1043663"/>
            <a:ext cx="10128739" cy="1325563"/>
          </a:xfrm>
        </p:spPr>
        <p:txBody>
          <a:bodyPr>
            <a:normAutofit fontScale="90000"/>
          </a:bodyPr>
          <a:lstStyle/>
          <a:p>
            <a:br>
              <a:rPr lang="ru-RU" sz="3100" b="1" dirty="0">
                <a:solidFill>
                  <a:srgbClr val="4F5945"/>
                </a:solidFill>
                <a:effectLst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4F5945"/>
                </a:solidFill>
                <a:effectLst/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sz="3600" b="1" i="0" dirty="0">
                <a:solidFill>
                  <a:srgbClr val="4F5945"/>
                </a:solidFill>
                <a:effectLst/>
                <a:cs typeface="Times New Roman" panose="02020603050405020304" pitchFamily="18" charset="0"/>
              </a:rPr>
              <a:t>приобретают статус </a:t>
            </a:r>
            <a:r>
              <a:rPr lang="ru-RU" sz="3600" b="1" i="0" dirty="0" err="1">
                <a:solidFill>
                  <a:srgbClr val="4F5945"/>
                </a:solidFill>
                <a:effectLst/>
                <a:cs typeface="Times New Roman" panose="02020603050405020304" pitchFamily="18" charset="0"/>
              </a:rPr>
              <a:t>предпенсионера</a:t>
            </a:r>
            <a:r>
              <a:rPr lang="ru-RU" sz="3600" b="1" i="0" dirty="0">
                <a:solidFill>
                  <a:srgbClr val="4F5945"/>
                </a:solidFill>
                <a:effectLst/>
                <a:cs typeface="Times New Roman" panose="02020603050405020304" pitchFamily="18" charset="0"/>
              </a:rPr>
              <a:t> с даты выработки специального стажа 25 лет. </a:t>
            </a:r>
            <a:br>
              <a:rPr lang="ru-RU" b="1" dirty="0">
                <a:effectLst/>
              </a:rPr>
            </a:br>
            <a:br>
              <a:rPr lang="ru-RU" dirty="0"/>
            </a:br>
            <a:br>
              <a:rPr lang="ru-RU" sz="4400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75FB5A-BAA2-5A2A-9EA5-960CC829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33A90-81AE-6288-26B8-51FC26887BBF}"/>
              </a:ext>
            </a:extLst>
          </p:cNvPr>
          <p:cNvSpPr txBox="1"/>
          <p:nvPr/>
        </p:nvSpPr>
        <p:spPr>
          <a:xfrm>
            <a:off x="697992" y="2369226"/>
            <a:ext cx="1149400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С 1 января 2019 года, в связи с внесением изменений в законодательство Российской Федерации на Пенсионный фонд возложена обязанность по представлению сведений о гражданах предпенсионного возраста. Как следует из названия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предпенсионеры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граждане, которые в скором времени выйдут на пенсию.</a:t>
            </a:r>
          </a:p>
          <a:p>
            <a:endParaRPr lang="ru-RU" sz="2000" b="1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Получить справку о статусе </a:t>
            </a:r>
            <a:r>
              <a:rPr lang="ru-RU" sz="2000" b="1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предпенсионера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через портал Госуслуг. На главной странице портала необходимо найти вкладку «Работа и пенсия», там доступна возможность заказать справку о статусе </a:t>
            </a:r>
            <a:r>
              <a:rPr lang="ru-RU" sz="2000" b="1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предпенсионера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Если нет учетной записи на портале Госуслуг, тогда за справкой нужно обратиться в клиентскую службу ПФР лично.</a:t>
            </a:r>
          </a:p>
          <a:p>
            <a:pPr algn="l"/>
            <a:endParaRPr lang="ru-RU" sz="2000" b="1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На портале Госуслуг необходимо запросить также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своего индивидуального лицевого счета 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проверить все ли сведения о трудовой деятельности отражены. В случае обнаружения каких либо расхождений нужно так же через личный кабинет подать заявление о корректировке (дополнении) лицевого счета, либо обратиться в Социальный Фонд РФ лично.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61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91828C-E4C0-DFC6-CA26-3A047BA8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D827A29-5DFD-087C-ACF2-85BA5B2392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343400" y="529218"/>
            <a:ext cx="7607808" cy="582713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DD1923-7205-71AF-7356-ACE8A6FD6B09}"/>
              </a:ext>
            </a:extLst>
          </p:cNvPr>
          <p:cNvSpPr txBox="1"/>
          <p:nvPr/>
        </p:nvSpPr>
        <p:spPr>
          <a:xfrm>
            <a:off x="240792" y="211130"/>
            <a:ext cx="3810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Обратиться за назначением можно в любое время после возникновения права в клиентскую службу СФР, МФЦ, по почте либо через работодателя, с которым работник состоит в трудовых отношениях, с его письменного согласия. </a:t>
            </a:r>
          </a:p>
          <a:p>
            <a:endParaRPr lang="ru-RU" b="1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  <a:p>
            <a:endParaRPr lang="ru-RU" b="1" dirty="0">
              <a:solidFill>
                <a:srgbClr val="212121"/>
              </a:solidFill>
              <a:latin typeface="Open Sans" panose="020B0606030504020204" pitchFamily="34" charset="0"/>
            </a:endParaRPr>
          </a:p>
          <a:p>
            <a:endParaRPr lang="ru-RU" b="1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  <a:p>
            <a:endParaRPr lang="ru-RU" b="1" dirty="0">
              <a:solidFill>
                <a:srgbClr val="212121"/>
              </a:solidFill>
              <a:latin typeface="Open Sans" panose="020B0606030504020204" pitchFamily="34" charset="0"/>
            </a:endParaRPr>
          </a:p>
          <a:p>
            <a:endParaRPr lang="ru-RU" b="1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  <a:p>
            <a:endParaRPr lang="ru-RU" b="1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b="1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Если средства пенсионных накоплений формируются в негосударственном пенсионном фонде, обращаться нужно в соответствующий НПФ.</a:t>
            </a:r>
          </a:p>
          <a:p>
            <a:pPr algn="just"/>
            <a:endParaRPr lang="ru-RU" b="1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  <a:p>
            <a:pPr algn="just"/>
            <a:endParaRPr lang="ru-RU" b="0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2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7728E-A5A0-0D21-B255-B8A8CB0A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30" y="402298"/>
            <a:ext cx="10128739" cy="1325563"/>
          </a:xfrm>
        </p:spPr>
        <p:txBody>
          <a:bodyPr>
            <a:noAutofit/>
          </a:bodyPr>
          <a:lstStyle/>
          <a:p>
            <a:r>
              <a:rPr lang="ru-RU" sz="2400" b="1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Узнать о своих пенсионных накоплениях можно в личном кабинете на сайте Социального фонда или портале Госуслуг, заказав справку (выписку) о состоянии индивидуального лицевого счета.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75FB5A-BAA2-5A2A-9EA5-960CC829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164D7-07E9-03E0-3906-BEBAF9D817B5}"/>
              </a:ext>
            </a:extLst>
          </p:cNvPr>
          <p:cNvSpPr txBox="1"/>
          <p:nvPr/>
        </p:nvSpPr>
        <p:spPr>
          <a:xfrm>
            <a:off x="386861" y="2485936"/>
            <a:ext cx="1156434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Накопительная часть пенсии может быть выплачена одним из следующих способов: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40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единовременно</a:t>
            </a:r>
            <a:r>
              <a:rPr lang="ru-RU" sz="240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если размер накоплений не более 5% от общей пенсии по старости;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40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ежемесячно</a:t>
            </a:r>
            <a:r>
              <a:rPr lang="ru-RU" sz="240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в течение того срока, который определит заявитель, но не менее 10 лет. В этом случае сумма пенсионных накоплений делится на число месяцев и ежемесячно выплачивается к фиксированной и страховой частям пенсии;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40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ежемесячно и пожизненно</a:t>
            </a:r>
            <a:r>
              <a:rPr lang="ru-RU" sz="240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. Рассчитывается эта выплата следующим образом: сумма пенсионных накоплений на счете делится на 264 месяца (ожидаемый период выплат на 2024 год).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35008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{5FA9BE05-63F8-4FA5-A766-9E936E43D637}tf56410444_win32</Template>
  <TotalTime>1498</TotalTime>
  <Words>827</Words>
  <Application>Microsoft Office PowerPoint</Application>
  <PresentationFormat>Широкоэкранный</PresentationFormat>
  <Paragraphs>62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Baskerville</vt:lpstr>
      <vt:lpstr>Calibri</vt:lpstr>
      <vt:lpstr>Gill Sans Light</vt:lpstr>
      <vt:lpstr>Gill Sans Nova</vt:lpstr>
      <vt:lpstr>Gill Sans Nova Light</vt:lpstr>
      <vt:lpstr>Open Sans</vt:lpstr>
      <vt:lpstr>PT Serif</vt:lpstr>
      <vt:lpstr>Times New Roman</vt:lpstr>
      <vt:lpstr>Тема Office</vt:lpstr>
      <vt:lpstr>Досрочное назначение пенсии педагогическим работникам</vt:lpstr>
      <vt:lpstr>Презентация PowerPoint</vt:lpstr>
      <vt:lpstr>Презентация PowerPoint</vt:lpstr>
      <vt:lpstr>О включении периодов повышения квалификации в льготный стаж</vt:lpstr>
      <vt:lpstr>Презентация PowerPoint</vt:lpstr>
      <vt:lpstr> Педагогические работники приобретают статус предпенсионера с даты выработки специального стажа 25 лет.    </vt:lpstr>
      <vt:lpstr>Презентация PowerPoint</vt:lpstr>
      <vt:lpstr>Узнать о своих пенсионных накоплениях можно в личном кабинете на сайте Социального фонда или портале Госуслуг, заказав справку (выписку) о состоянии индивидуального лицевого счета.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Досрочное назначение пенсии педагогическим работникам</dc:title>
  <dc:creator>Пользователь</dc:creator>
  <cp:lastModifiedBy>Пользователь</cp:lastModifiedBy>
  <cp:revision>1</cp:revision>
  <dcterms:created xsi:type="dcterms:W3CDTF">2024-04-09T13:11:02Z</dcterms:created>
  <dcterms:modified xsi:type="dcterms:W3CDTF">2024-04-10T14:09:38Z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