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6" r:id="rId4"/>
    <p:sldId id="268" r:id="rId5"/>
    <p:sldId id="263" r:id="rId6"/>
    <p:sldId id="270" r:id="rId7"/>
    <p:sldId id="273" r:id="rId8"/>
    <p:sldId id="281" r:id="rId9"/>
    <p:sldId id="277" r:id="rId10"/>
    <p:sldId id="278" r:id="rId11"/>
    <p:sldId id="279" r:id="rId12"/>
    <p:sldId id="280" r:id="rId13"/>
    <p:sldId id="282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89F5-83FA-47CD-8348-72F3A90AD0D5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BC1E-A5F4-4FE1-86BF-4B1972435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89F5-83FA-47CD-8348-72F3A90AD0D5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BC1E-A5F4-4FE1-86BF-4B1972435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89F5-83FA-47CD-8348-72F3A90AD0D5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BC1E-A5F4-4FE1-86BF-4B1972435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89F5-83FA-47CD-8348-72F3A90AD0D5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BC1E-A5F4-4FE1-86BF-4B1972435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89F5-83FA-47CD-8348-72F3A90AD0D5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BC1E-A5F4-4FE1-86BF-4B1972435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89F5-83FA-47CD-8348-72F3A90AD0D5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BC1E-A5F4-4FE1-86BF-4B1972435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89F5-83FA-47CD-8348-72F3A90AD0D5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BC1E-A5F4-4FE1-86BF-4B1972435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89F5-83FA-47CD-8348-72F3A90AD0D5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BC1E-A5F4-4FE1-86BF-4B1972435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89F5-83FA-47CD-8348-72F3A90AD0D5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BC1E-A5F4-4FE1-86BF-4B1972435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89F5-83FA-47CD-8348-72F3A90AD0D5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BC1E-A5F4-4FE1-86BF-4B1972435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89F5-83FA-47CD-8348-72F3A90AD0D5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BC1E-A5F4-4FE1-86BF-4B1972435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989F5-83FA-47CD-8348-72F3A90AD0D5}" type="datetimeFigureOut">
              <a:rPr lang="ru-RU" smtClean="0"/>
              <a:pPr/>
              <a:t>06.03.2024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BBC1E-A5F4-4FE1-86BF-4B1972435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992888" cy="2115667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 речи у детей дошкольного возраста с ОНР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221088"/>
            <a:ext cx="3168352" cy="2016224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</a:t>
            </a:r>
          </a:p>
          <a:p>
            <a:pPr algn="l">
              <a:lnSpc>
                <a:spcPct val="12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Гомзарь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Т.Е.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24" y="26715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840" y="1567333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1248" y="260648"/>
            <a:ext cx="7200800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работы по формированию связной речи.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369328"/>
            <a:ext cx="8964488" cy="5517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Составление рассказа по серии сюжетных картин.</a:t>
            </a:r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</p:txBody>
      </p:sp>
      <p:pic>
        <p:nvPicPr>
          <p:cNvPr id="4102" name="Picture 6" descr="C:\Users\huhar\Desktop\00adfc3188863b03d714816d8b2339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756129"/>
            <a:ext cx="4176464" cy="294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huhar\Desktop\186d2dd7-cff2-4d71-9a06-22489a0abc6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29" y="2060848"/>
            <a:ext cx="451279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26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24" y="26715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840" y="1567333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1248" y="260648"/>
            <a:ext cx="7200800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Приёмы работы по формированию связной речи.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9412" y="1484784"/>
            <a:ext cx="8775076" cy="51845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по сюжетной картине</a:t>
            </a:r>
            <a:r>
              <a:rPr lang="ru-RU" sz="2400" b="1" i="1" dirty="0"/>
              <a:t>.</a:t>
            </a:r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</p:txBody>
      </p:sp>
      <p:pic>
        <p:nvPicPr>
          <p:cNvPr id="5122" name="Picture 2" descr="C:\Users\huhar\Desktop\1676845901_gas-kvas-com-p-risunki-detei-na-temu-nash-bit-31 —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412" y="3433015"/>
            <a:ext cx="4367780" cy="312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uhar\Desktop\t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230" y="2264445"/>
            <a:ext cx="3935234" cy="273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48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24" y="26715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840" y="1567333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1248" y="260648"/>
            <a:ext cx="7200800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работы по формированию связной речи.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340768"/>
            <a:ext cx="9036496" cy="540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/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7. Пересказ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выборочный пересказ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подробный или близкий к тексту;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(сжатый) пересказ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рассказывание (с творческими дополнениями)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без опоры на наглядность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/>
          </a:p>
          <a:p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детского пересказа: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Полнота пересказа;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последовательность изложения событий, соблюдение причинно-следственных связей;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слов и оборотов авторского текста, (очень важен и пересказ «своими словами», свидетельствующий о его осмысленности);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характер употребляемых предложений и правильность их построения;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длительных пауз.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составление рассказа.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r>
              <a:rPr lang="ru-RU" sz="2400" b="1" dirty="0"/>
              <a:t>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227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24" y="26715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840" y="1567333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80" y="2204864"/>
            <a:ext cx="5832648" cy="24132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6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      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3499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916832"/>
            <a:ext cx="5266818" cy="4941168"/>
          </a:xfrm>
        </p:spPr>
        <p:txBody>
          <a:bodyPr>
            <a:normAutofit fontScale="92500"/>
          </a:bodyPr>
          <a:lstStyle/>
          <a:p>
            <a:pPr marL="0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 личности дошкольника во многом зависит 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его речевого развития.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в период дошкольного детства является одной 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важнейших задач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интеллектуального развития и подготовки детей к школьному обучению.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94736C-2806-093F-44E2-7E22CBFB68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10425" r="22585"/>
          <a:stretch/>
        </p:blipFill>
        <p:spPr>
          <a:xfrm>
            <a:off x="5518338" y="2132856"/>
            <a:ext cx="3600401" cy="4040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484"/>
            <a:ext cx="8229600" cy="590674"/>
          </a:xfrm>
        </p:spPr>
        <p:txBody>
          <a:bodyPr>
            <a:normAutofit fontScale="90000"/>
          </a:bodyPr>
          <a:lstStyle/>
          <a:p>
            <a:pPr lvl="0"/>
            <a:r>
              <a:rPr lang="ru-RU" sz="4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Связная речь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800100"/>
            <a:ext cx="7272808" cy="5257800"/>
          </a:xfrm>
        </p:spPr>
        <p:txBody>
          <a:bodyPr>
            <a:normAutofit/>
          </a:bodyPr>
          <a:lstStyle/>
          <a:p>
            <a:pPr marL="0" lvl="0" indent="457200" algn="just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 речью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понимается логическое, последовательное, грамматически правильное  и образное изложение определённого содержания. </a:t>
            </a:r>
          </a:p>
          <a:p>
            <a:pPr marL="0" lvl="0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цепочка логически сочетающихся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предложений, обеспечивающая коммуникацию и взаимопонимание.</a:t>
            </a:r>
          </a:p>
          <a:p>
            <a:pPr marL="0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связной речи – одна 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ведущих задач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развития.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23628" y="1116556"/>
            <a:ext cx="6696744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</a:rPr>
              <a:t>Формы связной речи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38626" y="2717109"/>
            <a:ext cx="3816424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монологическая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7200" y="2717109"/>
            <a:ext cx="3548176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диалогическая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4525497"/>
            <a:ext cx="3960440" cy="21602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естественная форма общения, которая предполагает чередование высказываний собеседников, прослушивание этих высказываний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4525497"/>
            <a:ext cx="3521928" cy="1440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связное, логическое высказывание одного говорящего, отличающееся</a:t>
            </a:r>
          </a:p>
          <a:p>
            <a:pPr algn="ctr"/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последовательностью</a:t>
            </a:r>
            <a:endParaRPr lang="ru-RU" sz="2000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cxnSpLocks/>
          </p:cNvCxnSpPr>
          <p:nvPr/>
        </p:nvCxnSpPr>
        <p:spPr>
          <a:xfrm flipH="1">
            <a:off x="2915816" y="1925233"/>
            <a:ext cx="1656184" cy="8755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/>
          </p:cNvCxnSpPr>
          <p:nvPr/>
        </p:nvCxnSpPr>
        <p:spPr>
          <a:xfrm>
            <a:off x="4629245" y="1916832"/>
            <a:ext cx="1739893" cy="8337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  <a:stCxn id="3" idx="2"/>
          </p:cNvCxnSpPr>
          <p:nvPr/>
        </p:nvCxnSpPr>
        <p:spPr>
          <a:xfrm>
            <a:off x="2231288" y="3725221"/>
            <a:ext cx="0" cy="7118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  <a:stCxn id="6" idx="2"/>
          </p:cNvCxnSpPr>
          <p:nvPr/>
        </p:nvCxnSpPr>
        <p:spPr>
          <a:xfrm>
            <a:off x="7046838" y="3725221"/>
            <a:ext cx="0" cy="7118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82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476672"/>
            <a:ext cx="8712968" cy="5904656"/>
          </a:xfrm>
          <a:prstGeom prst="roundRect">
            <a:avLst>
              <a:gd name="adj" fmla="val 174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речевого развития детей дошкольного возраста - формирование не только правильной, но и хорошей устной речи, с учётом их возрастных особенностей и возможностей.</a:t>
            </a:r>
          </a:p>
          <a:p>
            <a:pPr indent="457200"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функция связной речи – 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Она осуществляется в двух основных формах – диалог и монолог.</a:t>
            </a:r>
          </a:p>
          <a:p>
            <a:pPr indent="457200"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обеих форм связной речи играет ведущую роль в процессе речевого развития ребенка и занимает центральное место в общей системе работы по развитию речи.</a:t>
            </a:r>
          </a:p>
          <a:p>
            <a:pPr indent="457200"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Связная речь выполняет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функции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связной речи оказывает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эстетическое воспитание.</a:t>
            </a:r>
            <a:endParaRPr lang="ru-RU" sz="2400" b="1" i="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4AB578-59C8-0F83-1D42-9A96FFD97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429000"/>
            <a:ext cx="5580620" cy="36219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7178"/>
            <a:ext cx="8172400" cy="72008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Речевая деятельность основывается на: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764704"/>
            <a:ext cx="8028384" cy="4063910"/>
          </a:xfrm>
        </p:spPr>
        <p:txBody>
          <a:bodyPr numCol="2" spcCol="720000">
            <a:noAutofit/>
          </a:bodyPr>
          <a:lstStyle/>
          <a:p>
            <a:pPr algn="just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осмысленности;</a:t>
            </a:r>
          </a:p>
          <a:p>
            <a:pPr algn="just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полноты передачи;</a:t>
            </a:r>
          </a:p>
          <a:p>
            <a:pPr algn="just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широком использовании    словаря, оборотов, </a:t>
            </a:r>
          </a:p>
          <a:p>
            <a:pPr algn="just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синонимов,  антонимов.</a:t>
            </a:r>
          </a:p>
          <a:p>
            <a:pPr algn="just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правильном ритме, отсутствии длительных пауз; </a:t>
            </a:r>
          </a:p>
          <a:p>
            <a:pPr algn="just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изложения в широком смысле слова: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правильная, спокойная поза во время  высказывания, обращения к слушателям,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интонационная выразительность речи,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достаточная громкость,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отчётливость произношения.</a:t>
            </a: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879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24" y="26715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2" y="479376"/>
            <a:ext cx="3960440" cy="15094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Монолог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395536" y="5157192"/>
            <a:ext cx="3054882" cy="10798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/>
              <a:t>Повествование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3203848" y="3789040"/>
            <a:ext cx="2772654" cy="10194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/>
              <a:t>Пересказ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5868144" y="5173920"/>
            <a:ext cx="2828628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/>
              <a:t>Рассказ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399578" y="2492896"/>
            <a:ext cx="2804270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/>
              <a:t>Описание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6050440" y="2523572"/>
            <a:ext cx="2828628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/>
              <a:t>Рассуждение 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57200" y="5661248"/>
            <a:ext cx="45719" cy="464915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cxnSp>
        <p:nvCxnSpPr>
          <p:cNvPr id="14" name="Прямая со стрелкой 13"/>
          <p:cNvCxnSpPr>
            <a:stCxn id="4" idx="1"/>
            <a:endCxn id="10" idx="0"/>
          </p:cNvCxnSpPr>
          <p:nvPr/>
        </p:nvCxnSpPr>
        <p:spPr>
          <a:xfrm flipH="1">
            <a:off x="1801713" y="1234108"/>
            <a:ext cx="898079" cy="12587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3"/>
            <a:endCxn id="11" idx="0"/>
          </p:cNvCxnSpPr>
          <p:nvPr/>
        </p:nvCxnSpPr>
        <p:spPr>
          <a:xfrm>
            <a:off x="6660232" y="1234108"/>
            <a:ext cx="804522" cy="12894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</p:cNvCxnSpPr>
          <p:nvPr/>
        </p:nvCxnSpPr>
        <p:spPr>
          <a:xfrm>
            <a:off x="4680012" y="1988840"/>
            <a:ext cx="0" cy="1800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555776" y="1988840"/>
            <a:ext cx="1224136" cy="31683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80112" y="1988840"/>
            <a:ext cx="1008112" cy="318508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867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24" y="26715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840" y="1567333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6104" y="1045528"/>
            <a:ext cx="8280920" cy="51845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онологическая речь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развивается в обучении детей.</a:t>
            </a:r>
          </a:p>
          <a:p>
            <a:pPr indent="45720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условие развития 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диалогической речи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речевой среды, взаимодействия взрослых между собой, взрослых и детей, детей друг с другом.</a:t>
            </a:r>
          </a:p>
          <a:p>
            <a:pPr indent="45720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метод формирования 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диалогической речи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разговор педагога с детьми. </a:t>
            </a:r>
          </a:p>
          <a:p>
            <a:pPr indent="457200"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методы развития: 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игра, подвижная игра, использование приёма словесных поручений, совместная деятельность и специально организованные речевые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206461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24" y="26715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840" y="1567333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6536" y="404664"/>
            <a:ext cx="7200800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работы по формированию связной речи.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404" y="1556792"/>
            <a:ext cx="8964488" cy="51125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ребёнком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рассказов или сказок.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(диалог).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описательного рассказа.</a:t>
            </a:r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400" i="1" dirty="0"/>
          </a:p>
          <a:p>
            <a:endParaRPr lang="ru-RU" sz="2800" b="0" i="0" dirty="0">
              <a:solidFill>
                <a:srgbClr val="38311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C:\Users\huhar\Desktop\28007557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01115"/>
            <a:ext cx="3868296" cy="29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uhar\Desktop\image05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386" y="3529283"/>
            <a:ext cx="4524102" cy="24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563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c1ddc5a98cdd6442f8c141cab0b47880d1d"/>
</p:tagLst>
</file>

<file path=ppt/theme/theme1.xml><?xml version="1.0" encoding="utf-8"?>
<a:theme xmlns:a="http://schemas.openxmlformats.org/drawingml/2006/main" name="Карандаши. Шаблон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Карандаши. Шаблон.</Template>
  <TotalTime>1082</TotalTime>
  <Words>515</Words>
  <Application>Microsoft Office PowerPoint</Application>
  <PresentationFormat>Экран (4:3)</PresentationFormat>
  <Paragraphs>103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Карандаши. Шаблон.</vt:lpstr>
      <vt:lpstr>Развитие связной речи у детей дошкольного возраста с ОНР</vt:lpstr>
      <vt:lpstr>Презентация PowerPoint</vt:lpstr>
      <vt:lpstr>Связная речь</vt:lpstr>
      <vt:lpstr>  </vt:lpstr>
      <vt:lpstr>Презентация PowerPoint</vt:lpstr>
      <vt:lpstr>Речевая деятельность основывается на: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</dc:subject>
  <dc:creator>Антонина</dc:creator>
  <cp:keywords>шаблон, презентация, карандаши цветные</cp:keywords>
  <cp:lastModifiedBy>Татьяна Рыжкова</cp:lastModifiedBy>
  <cp:revision>44</cp:revision>
  <dcterms:created xsi:type="dcterms:W3CDTF">2014-09-09T18:51:56Z</dcterms:created>
  <dcterms:modified xsi:type="dcterms:W3CDTF">2024-03-06T11:44:32Z</dcterms:modified>
</cp:coreProperties>
</file>